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71" r:id="rId3"/>
    <p:sldId id="263" r:id="rId4"/>
    <p:sldId id="259" r:id="rId5"/>
    <p:sldId id="282" r:id="rId6"/>
    <p:sldId id="275" r:id="rId7"/>
    <p:sldId id="269" r:id="rId8"/>
    <p:sldId id="277" r:id="rId9"/>
    <p:sldId id="278" r:id="rId10"/>
    <p:sldId id="280" r:id="rId11"/>
    <p:sldId id="276" r:id="rId12"/>
    <p:sldId id="279" r:id="rId13"/>
    <p:sldId id="264" r:id="rId14"/>
    <p:sldId id="27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1"/>
            <p14:sldId id="263"/>
          </p14:sldIdLst>
        </p14:section>
        <p14:section name="List of contents" id="{65043596-36B7-4360-BB5C-7A99EFAEC5C9}">
          <p14:sldIdLst>
            <p14:sldId id="259"/>
            <p14:sldId id="282"/>
          </p14:sldIdLst>
        </p14:section>
        <p14:section name="Title, main slides" id="{B26F6679-C236-4D3D-BC2F-CAE5ED400718}">
          <p14:sldIdLst>
            <p14:sldId id="275"/>
            <p14:sldId id="269"/>
            <p14:sldId id="277"/>
            <p14:sldId id="278"/>
            <p14:sldId id="280"/>
            <p14:sldId id="276"/>
            <p14:sldId id="279"/>
            <p14:sldId id="264"/>
            <p14:sldId id="273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9B92D8-576F-E2EC-294B-2558F9D8C6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47B16-EA31-6786-DA18-D9B47CB286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A08F222C-E6B4-CB18-1940-4D03D41410C5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48E6A6-5F2B-4404-D02B-D0186EA2675E}"/>
              </a:ext>
            </a:extLst>
          </p:cNvPr>
          <p:cNvSpPr txBox="1"/>
          <p:nvPr userDrawn="1"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2st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7th 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382245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44)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DF5AC43-E5EF-0524-5C72-3AC43D2D1965}"/>
              </a:ext>
            </a:extLst>
          </p:cNvPr>
          <p:cNvSpPr/>
          <p:nvPr userDrawn="1"/>
        </p:nvSpPr>
        <p:spPr>
          <a:xfrm>
            <a:off x="7392013" y="172238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the </a:t>
            </a:r>
            <a:r>
              <a:rPr lang="it-IT" dirty="0" err="1"/>
              <a:t>heading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style </a:t>
            </a:r>
            <a:endParaRPr lang="en-GB" dirty="0"/>
          </a:p>
        </p:txBody>
      </p:sp>
      <p:cxnSp>
        <p:nvCxnSpPr>
          <p:cNvPr id="5" name="Straight Arrow Connector 21">
            <a:extLst>
              <a:ext uri="{FF2B5EF4-FFF2-40B4-BE49-F238E27FC236}">
                <a16:creationId xmlns:a16="http://schemas.microsoft.com/office/drawing/2014/main" id="{E14BA36E-5CEF-0525-3ADE-5A38CD19B2C1}"/>
              </a:ext>
            </a:extLst>
          </p:cNvPr>
          <p:cNvCxnSpPr>
            <a:cxnSpLocks/>
            <a:stCxn id="3" idx="0"/>
          </p:cNvCxnSpPr>
          <p:nvPr userDrawn="1"/>
        </p:nvCxnSpPr>
        <p:spPr>
          <a:xfrm flipH="1" flipV="1">
            <a:off x="7108466" y="1095661"/>
            <a:ext cx="1585182" cy="6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 err="1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</a:t>
            </a:r>
            <a:r>
              <a:rPr kumimoji="0" lang="it-IT" sz="6600" b="1" i="0" u="none" strike="noStrike" kern="1200" cap="none" spc="0" normalizeH="0" baseline="0" noProof="0" dirty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  <p:sldLayoutId id="2147483675" r:id="rId3"/>
    <p:sldLayoutId id="214748367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3FC7EDF-25D6-28E8-DCE0-52ED50209C25}"/>
              </a:ext>
            </a:extLst>
          </p:cNvPr>
          <p:cNvSpPr txBox="1"/>
          <p:nvPr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7th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11th  Nov.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88679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D3819-192A-9706-218E-34A5C1F2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dirty="0" err="1"/>
              <a:t>PowerFactory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DD7F5-0650-DE4A-6512-202B3500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F142BE-AD38-2890-965C-FA6E8BED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FB2F4E-6FB5-189D-F6FD-AA4C3A9A17EB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[8]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0AD79AF0-EC93-8C99-BCF5-42912261F74F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231B702-7E57-9D03-95FD-68E192DC6174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AEDE5E-F656-CB6F-55EE-6DDAB6E8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Connection Wind Turbine Site – Substation </a:t>
            </a:r>
            <a:r>
              <a:rPr lang="en-GB" dirty="0" err="1"/>
              <a:t>Qattinah</a:t>
            </a:r>
            <a:r>
              <a:rPr lang="en-GB" dirty="0"/>
              <a:t> 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8DB1FE42-33F9-AFB4-51A8-5D376974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73" y="2175470"/>
            <a:ext cx="8545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5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7">
            <a:extLst>
              <a:ext uri="{FF2B5EF4-FFF2-40B4-BE49-F238E27FC236}">
                <a16:creationId xmlns:a16="http://schemas.microsoft.com/office/drawing/2014/main" id="{1C397D18-FB82-A347-25E7-1DEAC33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87" b="4190"/>
          <a:stretch/>
        </p:blipFill>
        <p:spPr>
          <a:xfrm>
            <a:off x="1805940" y="2354580"/>
            <a:ext cx="6888667" cy="4138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DD3819-192A-9706-218E-34A5C1F2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dirty="0" err="1"/>
              <a:t>PowerFactory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DD7F5-0650-DE4A-6512-202B3500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F142BE-AD38-2890-965C-FA6E8BED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7CD961-A499-279E-3917-FDF8CEEE1C40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[8]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66FBF440-D59E-BA98-5FB8-EB013C25775F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CEF1D2C3-3CF9-52A0-E634-FA2B6F7A3F0D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1ACE1F3-C798-0693-4D0F-98B7C9C5B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Substation Wind Turbine Site</a:t>
            </a:r>
          </a:p>
        </p:txBody>
      </p:sp>
    </p:spTree>
    <p:extLst>
      <p:ext uri="{BB962C8B-B14F-4D97-AF65-F5344CB8AC3E}">
        <p14:creationId xmlns:p14="http://schemas.microsoft.com/office/powerpoint/2010/main" val="249373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Load </a:t>
            </a:r>
            <a:r>
              <a:rPr lang="de-DE" dirty="0" err="1"/>
              <a:t>profile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675"/>
            <a:ext cx="10515600" cy="4351338"/>
          </a:xfrm>
        </p:spPr>
        <p:txBody>
          <a:bodyPr/>
          <a:lstStyle/>
          <a:p>
            <a:r>
              <a:rPr lang="en-GB" dirty="0"/>
              <a:t>Only monthly avg. MWh available</a:t>
            </a:r>
          </a:p>
          <a:p>
            <a:r>
              <a:rPr lang="en-GB" dirty="0"/>
              <a:t>Load profiles needed: full (last 5 years), Average: hourly, daily, weekly, monthly</a:t>
            </a:r>
          </a:p>
          <a:p>
            <a:r>
              <a:rPr lang="en-GB" dirty="0"/>
              <a:t>Must be assumed and reconstructed</a:t>
            </a:r>
          </a:p>
          <a:p>
            <a:r>
              <a:rPr lang="en-GB" dirty="0"/>
              <a:t>Based on Hot climate grids and pre-war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12</a:t>
            </a:fld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48D9FF-3065-3A72-1360-30FC4F0D9A16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[9]</a:t>
            </a:r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70CCA7D9-9D8C-C83A-F0FE-68835973EE65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5FC66836-B7B2-74A0-76EA-F462248A4445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D6AC9-2EAF-5517-5338-6A01D07B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5CDC83A-0D94-B99E-E031-D3C73D96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Load </a:t>
            </a:r>
            <a:r>
              <a:rPr lang="de-DE" dirty="0" err="1"/>
              <a:t>profile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AE60F-2DA1-3F93-CB80-5CE6223E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53" y="1825625"/>
            <a:ext cx="6643889" cy="408463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62355E-2EAE-421C-6B84-17A8EF86DF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33FDC-3994-1FE0-F5A0-791BC8A2DD2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13</a:t>
            </a:fld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20E878-D663-6633-9C2F-2C95E6362907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[9], [10]</a:t>
            </a:r>
          </a:p>
        </p:txBody>
      </p:sp>
      <p:pic>
        <p:nvPicPr>
          <p:cNvPr id="12" name="Picture 11" descr="A graph of a number of load&#10;&#10;AI-generated content may be incorrect.">
            <a:extLst>
              <a:ext uri="{FF2B5EF4-FFF2-40B4-BE49-F238E27FC236}">
                <a16:creationId xmlns:a16="http://schemas.microsoft.com/office/drawing/2014/main" id="{C9DA3399-3795-C876-6D47-707A5FB5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2" t="663" r="602" b="-663"/>
          <a:stretch>
            <a:fillRect/>
          </a:stretch>
        </p:blipFill>
        <p:spPr>
          <a:xfrm>
            <a:off x="6361098" y="893563"/>
            <a:ext cx="4819051" cy="5667860"/>
          </a:xfrm>
          <a:prstGeom prst="rect">
            <a:avLst/>
          </a:prstGeom>
        </p:spPr>
      </p:pic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3AC91D76-4F96-8477-94D9-BD5C066BDB64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A7BDCA9F-D13F-E8E8-8E98-BA67007AEAC6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4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Grid</a:t>
            </a:r>
            <a:r>
              <a:rPr lang="de-DE" dirty="0"/>
              <a:t> Code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 fontScale="92500" lnSpcReduction="10000"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https://www.gses.com.au/consumer-energy-resources-and-harmonic-distortion-on-the-grid/ (</a:t>
            </a:r>
            <a:r>
              <a:rPr lang="it-IT" dirty="0" err="1"/>
              <a:t>accessed</a:t>
            </a:r>
            <a:r>
              <a:rPr lang="it-IT" dirty="0"/>
              <a:t> 08/11/2025)</a:t>
            </a:r>
          </a:p>
          <a:p>
            <a:pPr>
              <a:defRPr/>
            </a:pPr>
            <a:r>
              <a:rPr lang="it-IT" dirty="0"/>
              <a:t>[2]</a:t>
            </a:r>
            <a:r>
              <a:rPr lang="en-US" dirty="0"/>
              <a:t> “Syrian Arab Republic Ministry of Electricity Public Establishment for Transmission &amp; Distribution of Electricity Interconnection Roles Rules and Conditions for Connecting Renewable Energy Projects to the Transmission and Distribution Networks,” 2022. </a:t>
            </a:r>
            <a:r>
              <a:rPr lang="it-IT" dirty="0"/>
              <a:t>(</a:t>
            </a:r>
            <a:r>
              <a:rPr lang="it-IT" dirty="0" err="1"/>
              <a:t>accessed</a:t>
            </a:r>
            <a:r>
              <a:rPr lang="it-IT" dirty="0"/>
              <a:t> 08/11/2025)</a:t>
            </a:r>
            <a:r>
              <a:rPr lang="en-US" dirty="0"/>
              <a:t>. [Online]. Available: https://tde.gov.sy/sites/default/files/2025-07/Rules%20and%20Conditions%20for%20Connecting%20Renewable%20Energy%20Projects%20to%20the%20Transmission%20and%20Distribution%20Networks.pdf </a:t>
            </a:r>
            <a:endParaRPr lang="it-IT" dirty="0"/>
          </a:p>
          <a:p>
            <a:pPr>
              <a:defRPr/>
            </a:pPr>
            <a:r>
              <a:rPr lang="it-IT" dirty="0"/>
              <a:t>[3]https://www.mdpi.com/19961073/16/2/916#:~:text=This%20paper%20presents%20a%20review,and%20communication%20and%20stability%20considerations. (</a:t>
            </a:r>
            <a:r>
              <a:rPr lang="it-IT" dirty="0" err="1"/>
              <a:t>accessed</a:t>
            </a:r>
            <a:r>
              <a:rPr lang="it-IT" dirty="0"/>
              <a:t> 08/11/2025)</a:t>
            </a:r>
          </a:p>
          <a:p>
            <a:pPr>
              <a:defRPr/>
            </a:pPr>
            <a:r>
              <a:rPr lang="it-IT" dirty="0"/>
              <a:t>[4]https://www.researchgate.net/publication/277328596_Renewable_Management_System_Plant_Controller_to_Manage_Grid_Codes_and_Contribute_to_the_Grid_Stability (</a:t>
            </a:r>
            <a:r>
              <a:rPr lang="it-IT" dirty="0" err="1"/>
              <a:t>accessed</a:t>
            </a:r>
            <a:r>
              <a:rPr lang="it-IT" dirty="0"/>
              <a:t> 09/11/2025)</a:t>
            </a:r>
          </a:p>
          <a:p>
            <a:pPr>
              <a:defRPr/>
            </a:pPr>
            <a:r>
              <a:rPr lang="it-IT" dirty="0"/>
              <a:t>[5] https://www.sciencedirect.com/science/article/pii/S0378779624001299 (</a:t>
            </a:r>
            <a:r>
              <a:rPr lang="it-IT" dirty="0" err="1"/>
              <a:t>accessed</a:t>
            </a:r>
            <a:r>
              <a:rPr lang="it-IT" dirty="0"/>
              <a:t> 09/11/2025)</a:t>
            </a:r>
          </a:p>
          <a:p>
            <a:pPr>
              <a:defRPr/>
            </a:pPr>
            <a:r>
              <a:rPr lang="it-IT" dirty="0"/>
              <a:t>[6] https://ieeexplore.ieee.org/document/9905351   (</a:t>
            </a:r>
            <a:r>
              <a:rPr lang="it-IT" dirty="0" err="1"/>
              <a:t>accessed</a:t>
            </a:r>
            <a:r>
              <a:rPr lang="it-IT" dirty="0"/>
              <a:t> 09/11/2025)</a:t>
            </a:r>
          </a:p>
          <a:p>
            <a:pPr>
              <a:defRPr/>
            </a:pPr>
            <a:r>
              <a:rPr lang="it-IT" dirty="0"/>
              <a:t>[7] https://www.scopetnm.com/protection-solutions/phasor-measurement-unit (</a:t>
            </a:r>
            <a:r>
              <a:rPr lang="it-IT" dirty="0" err="1"/>
              <a:t>accessed</a:t>
            </a:r>
            <a:r>
              <a:rPr lang="it-IT" dirty="0"/>
              <a:t> 09/11/2025)</a:t>
            </a:r>
          </a:p>
          <a:p>
            <a:pPr>
              <a:defRPr/>
            </a:pPr>
            <a:r>
              <a:rPr lang="it-IT" dirty="0"/>
              <a:t>[8] Open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. https://openinframap.org/#10.2/34.6415/36.6817  (</a:t>
            </a:r>
            <a:r>
              <a:rPr lang="it-IT" dirty="0" err="1"/>
              <a:t>accessed</a:t>
            </a:r>
            <a:r>
              <a:rPr lang="it-IT" dirty="0"/>
              <a:t> 09/11/2025)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[9] https://www.linkedin.com/posts/georg-zachmann-8823395b_after-25-years-the-german-standard-load-profiles-activity-7312044082451701762-x-BX (</a:t>
            </a:r>
            <a:r>
              <a:rPr lang="it-IT" dirty="0" err="1"/>
              <a:t>accessed</a:t>
            </a:r>
            <a:r>
              <a:rPr lang="it-IT" dirty="0"/>
              <a:t> 08/11/2025)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[10] https://openjicareport.jica.go.jp/pdf/12058418_02.pdf (</a:t>
            </a:r>
            <a:r>
              <a:rPr lang="it-IT" dirty="0" err="1"/>
              <a:t>accessed</a:t>
            </a:r>
            <a:r>
              <a:rPr lang="it-IT" dirty="0"/>
              <a:t> 08/11/2025)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61FAF87F-B15A-328D-5DBC-2E1525140501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0FD90709-9C4F-BBF4-CEC6-8DC9991C3675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Team Name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03C8AC-ACFF-082C-E04A-301598446FCB}"/>
              </a:ext>
            </a:extLst>
          </p:cNvPr>
          <p:cNvSpPr txBox="1">
            <a:spLocks/>
          </p:cNvSpPr>
          <p:nvPr/>
        </p:nvSpPr>
        <p:spPr>
          <a:xfrm>
            <a:off x="1524000" y="2492563"/>
            <a:ext cx="9906000" cy="912598"/>
          </a:xfrm>
          <a:prstGeom prst="rect">
            <a:avLst/>
          </a:prstGeom>
        </p:spPr>
        <p:txBody>
          <a:bodyPr numCol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report: </a:t>
            </a:r>
            <a:r>
              <a:rPr lang="it-IT" sz="4000" dirty="0" err="1"/>
              <a:t>Grid</a:t>
            </a:r>
            <a:r>
              <a:rPr lang="it-IT" sz="4000" dirty="0"/>
              <a:t> code </a:t>
            </a:r>
            <a:r>
              <a:rPr lang="it-IT" sz="4000" dirty="0" err="1"/>
              <a:t>Developement</a:t>
            </a:r>
            <a:endParaRPr lang="en-GB" sz="4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5C6A5A-D647-B958-532A-B6FD2180F534}"/>
              </a:ext>
            </a:extLst>
          </p:cNvPr>
          <p:cNvSpPr txBox="1"/>
          <p:nvPr/>
        </p:nvSpPr>
        <p:spPr>
          <a:xfrm>
            <a:off x="3591498" y="3539230"/>
            <a:ext cx="4786685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Aptos (Textkörper)"/>
              </a:rPr>
              <a:t>Week </a:t>
            </a:r>
            <a:r>
              <a:rPr lang="it-IT" sz="2000" dirty="0" err="1">
                <a:latin typeface="Aptos (Textkörper)"/>
              </a:rPr>
              <a:t>number</a:t>
            </a:r>
            <a:r>
              <a:rPr lang="it-IT" sz="2000" dirty="0">
                <a:latin typeface="Aptos (Textkörper)"/>
              </a:rPr>
              <a:t>: 7</a:t>
            </a:r>
          </a:p>
          <a:p>
            <a:pPr algn="ctr"/>
            <a:r>
              <a:rPr lang="it-IT" sz="2000" dirty="0">
                <a:latin typeface="Aptos (Textkörper)"/>
              </a:rPr>
              <a:t>Date: 11/11/2025</a:t>
            </a:r>
          </a:p>
          <a:p>
            <a:pPr algn="ctr"/>
            <a:r>
              <a:rPr lang="it-IT" sz="2000" dirty="0">
                <a:latin typeface="Aptos (Textkörper)"/>
              </a:rPr>
              <a:t>Supervisor: Prof. Dr. –Ing. </a:t>
            </a:r>
            <a:r>
              <a:rPr lang="it-IT" sz="2000" dirty="0" err="1">
                <a:latin typeface="Aptos (Textkörper)"/>
              </a:rPr>
              <a:t>Rajesh</a:t>
            </a:r>
            <a:r>
              <a:rPr lang="it-IT" sz="2000" dirty="0">
                <a:latin typeface="Aptos (Textkörper)"/>
              </a:rPr>
              <a:t> </a:t>
            </a:r>
            <a:r>
              <a:rPr lang="it-IT" sz="2000" dirty="0" err="1">
                <a:latin typeface="Aptos (Textkörper)"/>
              </a:rPr>
              <a:t>Saiju</a:t>
            </a:r>
            <a:endParaRPr lang="it-IT" sz="2000" dirty="0">
              <a:latin typeface="Aptos (Textkörper)"/>
            </a:endParaRPr>
          </a:p>
          <a:p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C000AB-BF1C-5055-7B6C-B6CC03EBAE85}"/>
              </a:ext>
            </a:extLst>
          </p:cNvPr>
          <p:cNvSpPr txBox="1">
            <a:spLocks/>
          </p:cNvSpPr>
          <p:nvPr/>
        </p:nvSpPr>
        <p:spPr>
          <a:xfrm>
            <a:off x="3420429" y="4789634"/>
            <a:ext cx="5128821" cy="3317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Vijay Bogala / Josef </a:t>
            </a:r>
            <a:r>
              <a:rPr lang="de-DE" dirty="0" err="1"/>
              <a:t>Remberger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r>
              <a:rPr lang="de-DE" dirty="0"/>
              <a:t>Milestones</a:t>
            </a:r>
          </a:p>
          <a:p>
            <a:r>
              <a:rPr lang="de-DE" dirty="0" err="1"/>
              <a:t>Harmonics</a:t>
            </a:r>
            <a:endParaRPr lang="de-DE" dirty="0"/>
          </a:p>
          <a:p>
            <a:r>
              <a:rPr lang="de-DE" dirty="0"/>
              <a:t>Hardware </a:t>
            </a:r>
            <a:r>
              <a:rPr lang="en-GB" dirty="0"/>
              <a:t>for Grid Code regulation </a:t>
            </a:r>
          </a:p>
          <a:p>
            <a:r>
              <a:rPr lang="de-DE" dirty="0" err="1"/>
              <a:t>PowerFactory</a:t>
            </a:r>
            <a:endParaRPr lang="de-DE" dirty="0"/>
          </a:p>
          <a:p>
            <a:pPr lvl="0"/>
            <a:r>
              <a:rPr lang="de-DE" dirty="0"/>
              <a:t>Load </a:t>
            </a:r>
            <a:r>
              <a:rPr lang="de-DE" dirty="0" err="1"/>
              <a:t>profile</a:t>
            </a:r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A99371BD-3289-37AA-010C-E60A7C4DEB31}"/>
              </a:ext>
            </a:extLst>
          </p:cNvPr>
          <p:cNvSpPr>
            <a:spLocks noGrp="1"/>
          </p:cNvSpPr>
          <p:nvPr/>
        </p:nvSpPr>
        <p:spPr>
          <a:xfrm>
            <a:off x="4656407" y="3246438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D834284C-8DA4-D37F-256F-2FB8D9E235E7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B1BBF0D-F196-566C-D74F-605F676046B1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613491B-7239-DE2E-C976-DB7BDFCC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AF344E0-5351-669C-9705-F54BE97C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Milestones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552D97-EF88-9D67-24A8-7903BD77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8B2E7-7636-330A-198F-1623A692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59ADDB1C-0FA1-1614-2EC7-2DF4103F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4240"/>
            <a:ext cx="10515600" cy="2946154"/>
          </a:xfrm>
          <a:prstGeom prst="rect">
            <a:avLst/>
          </a:prstGeom>
        </p:spPr>
      </p:pic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9F20E4E7-24EC-6B2A-295E-B9BBA68E3F72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96696509-20E4-F431-0368-DDFB012D7696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6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85FC-0191-56D9-6C77-9E31C9707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3539A18-C0D6-5838-2A84-C54BE5D7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Harmonics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3D8378-4EF7-DBE3-938B-03CCFC7CE30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48B383-B8FE-A8EE-9ADA-9BDF1887F21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08DCE2A-8016-328C-619B-CDACB8FCBF24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D2CDBD-F3FC-2B19-BA89-C378CAE9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57681"/>
            <a:ext cx="6057122" cy="4351338"/>
          </a:xfrm>
        </p:spPr>
        <p:txBody>
          <a:bodyPr/>
          <a:lstStyle/>
          <a:p>
            <a:r>
              <a:rPr lang="en-US" dirty="0"/>
              <a:t>voltage or current waveforms whose frequencies are integer multiples of the fundamental power frequency (50 Hz).</a:t>
            </a:r>
          </a:p>
          <a:p>
            <a:r>
              <a:rPr lang="en-US" dirty="0"/>
              <a:t>Cause: Non-linear loads e.g. pulsating electronics</a:t>
            </a:r>
          </a:p>
          <a:p>
            <a:r>
              <a:rPr lang="en-US" dirty="0"/>
              <a:t>Effects: </a:t>
            </a:r>
          </a:p>
          <a:p>
            <a:pPr lvl="1"/>
            <a:r>
              <a:rPr lang="en-US" dirty="0"/>
              <a:t> increase heating</a:t>
            </a:r>
          </a:p>
          <a:p>
            <a:pPr lvl="1"/>
            <a:r>
              <a:rPr lang="en-US" dirty="0"/>
              <a:t>reduce the efficiency</a:t>
            </a:r>
          </a:p>
          <a:p>
            <a:pPr lvl="1"/>
            <a:r>
              <a:rPr lang="en-US" dirty="0"/>
              <a:t>create resonance conditions in the grid</a:t>
            </a:r>
          </a:p>
          <a:p>
            <a:pPr lvl="1"/>
            <a:r>
              <a:rPr lang="en-US" dirty="0"/>
              <a:t>disrupt communication signals</a:t>
            </a:r>
          </a:p>
          <a:p>
            <a:pPr lvl="1"/>
            <a:r>
              <a:rPr lang="en-US" dirty="0"/>
              <a:t>cause neutral conductor overheating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A diagram of a number of different colors&#10;&#10;AI-generated content may be incorrect.">
            <a:extLst>
              <a:ext uri="{FF2B5EF4-FFF2-40B4-BE49-F238E27FC236}">
                <a16:creationId xmlns:a16="http://schemas.microsoft.com/office/drawing/2014/main" id="{7CB133F9-A790-9B21-39A4-1C94517E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67" y="1567543"/>
            <a:ext cx="4805287" cy="355391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401FFF-1C54-DBFE-8632-56F86B24E63F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EC3CA701-F6B4-63FD-5DDB-C3A74BC8D418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7AB284-3908-6E75-1600-326E50486E72}"/>
              </a:ext>
            </a:extLst>
          </p:cNvPr>
          <p:cNvSpPr txBox="1"/>
          <p:nvPr/>
        </p:nvSpPr>
        <p:spPr>
          <a:xfrm>
            <a:off x="7267635" y="5020258"/>
            <a:ext cx="4313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/>
              <a:t>Harmonic Distortion in Waveforms, [1], accessed 08/11/2025 </a:t>
            </a:r>
          </a:p>
        </p:txBody>
      </p:sp>
    </p:spTree>
    <p:extLst>
      <p:ext uri="{BB962C8B-B14F-4D97-AF65-F5344CB8AC3E}">
        <p14:creationId xmlns:p14="http://schemas.microsoft.com/office/powerpoint/2010/main" val="31404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2.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Harmonics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More often calculated on I than V.</a:t>
            </a:r>
          </a:p>
          <a:p>
            <a:r>
              <a:rPr lang="en-GB" dirty="0"/>
              <a:t>According to Syrian standards: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10/11/2025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B7CA3E-F8AE-8F2F-AF7F-F1860DB470D0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BD58A-3819-3D1C-C27E-C5915E1C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02" y="2002524"/>
            <a:ext cx="4210638" cy="8002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FE6C05-88D4-0951-26C0-D8A08DAFBE94}"/>
              </a:ext>
            </a:extLst>
          </p:cNvPr>
          <p:cNvGrpSpPr/>
          <p:nvPr/>
        </p:nvGrpSpPr>
        <p:grpSpPr>
          <a:xfrm>
            <a:off x="783773" y="3984964"/>
            <a:ext cx="8057372" cy="1748488"/>
            <a:chOff x="783773" y="3770357"/>
            <a:chExt cx="8057372" cy="17484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B9E02C-79B0-791B-AC9A-30FD5E9A2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981" y="3770357"/>
              <a:ext cx="7754164" cy="1748488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16F36DE-2BD7-A585-7C23-6E1E1A3CE031}"/>
                </a:ext>
              </a:extLst>
            </p:cNvPr>
            <p:cNvSpPr/>
            <p:nvPr/>
          </p:nvSpPr>
          <p:spPr>
            <a:xfrm>
              <a:off x="783773" y="4516013"/>
              <a:ext cx="391885" cy="19538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8DED5ED-A612-18DC-4658-C85D5B01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138" r="58107" b="39205"/>
          <a:stretch>
            <a:fillRect/>
          </a:stretch>
        </p:blipFill>
        <p:spPr>
          <a:xfrm>
            <a:off x="5384655" y="1520890"/>
            <a:ext cx="3587937" cy="1591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A53B9-0A0C-782E-8079-22F29895A6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6" t="67390" r="58229" b="8014"/>
          <a:stretch>
            <a:fillRect/>
          </a:stretch>
        </p:blipFill>
        <p:spPr>
          <a:xfrm>
            <a:off x="8336232" y="2152649"/>
            <a:ext cx="3503343" cy="962699"/>
          </a:xfrm>
          <a:prstGeom prst="rect">
            <a:avLst/>
          </a:prstGeom>
        </p:spPr>
      </p:pic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D04EADEC-9CEC-8FF4-3BEC-DAAF790A6B7A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A33E3EAC-033E-F2AE-1669-07A111666348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66C1B-BDED-61FE-2F66-73E1159B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519" cy="1325563"/>
          </a:xfrm>
        </p:spPr>
        <p:txBody>
          <a:bodyPr/>
          <a:lstStyle/>
          <a:p>
            <a:r>
              <a:rPr lang="en-GB" dirty="0"/>
              <a:t>3. Hardware for Grid Code regulation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D78F4C-C0C4-E37E-DA30-573E62FA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“Smart” Inverter</a:t>
            </a:r>
          </a:p>
          <a:p>
            <a:pPr marL="457200" lvl="1" indent="0">
              <a:buNone/>
            </a:pPr>
            <a:r>
              <a:rPr lang="en-GB" dirty="0"/>
              <a:t>- Provides grid services to help sustain reliable grid operations</a:t>
            </a:r>
          </a:p>
          <a:p>
            <a:pPr marL="800100" lvl="1" indent="-342900">
              <a:buFontTx/>
              <a:buChar char="-"/>
            </a:pPr>
            <a:endParaRPr lang="en-GB" dirty="0"/>
          </a:p>
          <a:p>
            <a:r>
              <a:rPr lang="en-US" dirty="0"/>
              <a:t>Power Plant Controller </a:t>
            </a:r>
          </a:p>
          <a:p>
            <a:pPr marL="457200" lvl="1" indent="0">
              <a:buNone/>
            </a:pPr>
            <a:r>
              <a:rPr lang="en-US" dirty="0"/>
              <a:t>- Taking system operator requests as input data/orders</a:t>
            </a:r>
          </a:p>
          <a:p>
            <a:pPr marL="457200" lvl="1" indent="0">
              <a:buNone/>
            </a:pPr>
            <a:r>
              <a:rPr lang="en-US" dirty="0"/>
              <a:t>- Monitors electrical values at the point of common coupling (PCC) </a:t>
            </a:r>
          </a:p>
          <a:p>
            <a:pPr marL="457200" lvl="1" indent="0">
              <a:buNone/>
            </a:pPr>
            <a:r>
              <a:rPr lang="en-US" dirty="0"/>
              <a:t>- Commands and computed set points are transmitted to the devices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1D2103-07B5-D2F2-3BE3-DE55E5C4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07FF15-CD77-33E7-DD3E-84AA329F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47EB4A-1712-4916-F0E1-FA52BFD01000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[3], [4]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229CD080-1F0C-BEC1-A0F2-71E6BFC5C387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B2789927-5110-49D7-4B95-CEA5D3F8B2C5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90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66C1B-BDED-61FE-2F66-73E1159B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519" cy="1325563"/>
          </a:xfrm>
        </p:spPr>
        <p:txBody>
          <a:bodyPr/>
          <a:lstStyle/>
          <a:p>
            <a:r>
              <a:rPr lang="en-GB" dirty="0"/>
              <a:t>3. Hardware for Grid Code regulation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D78F4C-C0C4-E37E-DA30-573E62FA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Protection relays and switchgears</a:t>
            </a:r>
          </a:p>
          <a:p>
            <a:pPr marL="457200" lvl="1" indent="0">
              <a:buNone/>
            </a:pPr>
            <a:r>
              <a:rPr lang="en-US" dirty="0"/>
              <a:t>- Identify / trigger the control circuit and isolate faulty areas from operational networks</a:t>
            </a:r>
          </a:p>
          <a:p>
            <a:pPr marL="457200" lvl="1" indent="0">
              <a:buNone/>
            </a:pPr>
            <a:r>
              <a:rPr lang="en-US" dirty="0"/>
              <a:t>-&gt; conventional relays becoming more and more obsolete because of pre-defined fixed settings which are failing due to bidirectional power flow and intermittent characteristics</a:t>
            </a:r>
          </a:p>
          <a:p>
            <a:pPr marL="800100" lvl="1" indent="-342900">
              <a:buFontTx/>
              <a:buChar char="-"/>
            </a:pPr>
            <a:endParaRPr lang="en-GB" dirty="0"/>
          </a:p>
          <a:p>
            <a:endParaRPr lang="en-GB" dirty="0"/>
          </a:p>
          <a:p>
            <a:r>
              <a:rPr lang="en-GB" dirty="0"/>
              <a:t>Monitoring and measurement hardware </a:t>
            </a:r>
          </a:p>
          <a:p>
            <a:pPr marL="457200" lvl="1" indent="0">
              <a:buNone/>
            </a:pPr>
            <a:r>
              <a:rPr lang="en-GB" dirty="0"/>
              <a:t>- high-speed and high-accuracy meters like phasor measurement units (PMU)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1D2103-07B5-D2F2-3BE3-DE55E5C4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07FF15-CD77-33E7-DD3E-84AA329F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B47EB4A-1712-4916-F0E1-FA52BFD01000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[5], [6], [7]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262CBE-0B27-3B7D-7AD1-6669D0A434F7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756BFD5B-02E0-729C-3FD8-B9756E1B15E7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B209CC-70CD-9AFE-A86A-25C58142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499" y="4670040"/>
            <a:ext cx="3469616" cy="159573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C29F63B-BFB7-33F9-1F36-E538DEF7147F}"/>
              </a:ext>
            </a:extLst>
          </p:cNvPr>
          <p:cNvSpPr txBox="1"/>
          <p:nvPr/>
        </p:nvSpPr>
        <p:spPr>
          <a:xfrm>
            <a:off x="7040581" y="6249809"/>
            <a:ext cx="4313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/>
              <a:t>Phasor measurement unit example, [6], accessed 09/11/2025 </a:t>
            </a:r>
          </a:p>
        </p:txBody>
      </p:sp>
    </p:spTree>
    <p:extLst>
      <p:ext uri="{BB962C8B-B14F-4D97-AF65-F5344CB8AC3E}">
        <p14:creationId xmlns:p14="http://schemas.microsoft.com/office/powerpoint/2010/main" val="406883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D3819-192A-9706-218E-34A5C1F2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</a:t>
            </a:r>
            <a:r>
              <a:rPr lang="en-GB" dirty="0" err="1"/>
              <a:t>PowerFactory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DD7F5-0650-DE4A-6512-202B3500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10/11/2025</a:t>
            </a:fld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F142BE-AD38-2890-965C-FA6E8BED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6623B0-3E82-46C9-DA9B-74CAF916A7DE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[8]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0D6F807D-EF6C-268C-4AE1-109C940F73FC}"/>
              </a:ext>
            </a:extLst>
          </p:cNvPr>
          <p:cNvSpPr txBox="1">
            <a:spLocks/>
          </p:cNvSpPr>
          <p:nvPr/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Grid Code Development / Optimus Syria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7CB670C3-0904-DEDA-705C-A89A7E2A9405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Vijay </a:t>
            </a:r>
            <a:r>
              <a:rPr lang="en-US" dirty="0" err="1"/>
              <a:t>Bogala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4D425E-FB4F-A799-C8BC-DC117B60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Grid Overview</a:t>
            </a:r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05B9A08E-C8D4-C85B-C4AE-A45F5E5D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21" y="2141537"/>
            <a:ext cx="7322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template final.pptx" id="{035502AD-7CD3-43A3-812C-A08912B73661}" vid="{2F211972-A5F6-4C5A-812C-358509A8F2F3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 template final.pptx" id="{035502AD-7CD3-43A3-812C-A08912B73661}" vid="{EEC5F849-3D6F-4317-9095-D7FC4779F1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Präsentation template final</Template>
  <TotalTime>0</TotalTime>
  <Words>835</Words>
  <Application>Microsoft Office PowerPoint</Application>
  <PresentationFormat>Breitbild</PresentationFormat>
  <Paragraphs>133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Aptos</vt:lpstr>
      <vt:lpstr>Aptos (Textkörper)</vt:lpstr>
      <vt:lpstr>Aptos Display</vt:lpstr>
      <vt:lpstr>Arial</vt:lpstr>
      <vt:lpstr>Calibri</vt:lpstr>
      <vt:lpstr>Calibri Light</vt:lpstr>
      <vt:lpstr>Times New Roman</vt:lpstr>
      <vt:lpstr>Office</vt:lpstr>
      <vt:lpstr>Benutzerdefiniertes Design</vt:lpstr>
      <vt:lpstr>PowerPoint-Präsentation</vt:lpstr>
      <vt:lpstr>PowerPoint-Präsentation</vt:lpstr>
      <vt:lpstr>List of contents</vt:lpstr>
      <vt:lpstr>1. Milestones</vt:lpstr>
      <vt:lpstr>2. Harmonics</vt:lpstr>
      <vt:lpstr>2. Harmonics</vt:lpstr>
      <vt:lpstr>3. Hardware for Grid Code regulation</vt:lpstr>
      <vt:lpstr>3. Hardware for Grid Code regulation</vt:lpstr>
      <vt:lpstr>4. PowerFactory</vt:lpstr>
      <vt:lpstr>4. PowerFactory</vt:lpstr>
      <vt:lpstr>4. PowerFactory</vt:lpstr>
      <vt:lpstr>5. Load profile</vt:lpstr>
      <vt:lpstr>5. Load profile</vt:lpstr>
      <vt:lpstr>Bibliography – Grid Code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Vijay Bogala</dc:creator>
  <cp:lastModifiedBy>Josef Remberger</cp:lastModifiedBy>
  <cp:revision>7</cp:revision>
  <dcterms:created xsi:type="dcterms:W3CDTF">2025-11-08T07:17:35Z</dcterms:created>
  <dcterms:modified xsi:type="dcterms:W3CDTF">2025-11-10T10:25:28Z</dcterms:modified>
</cp:coreProperties>
</file>